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5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5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 Black"/>
      <p:bold r:id="rId43"/>
      <p:boldItalic r:id="rId44"/>
    </p:embeddedFont>
    <p:embeddedFont>
      <p:font typeface="Robo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:go="http://customooxmlschemas.google.com/" r:id="rId49" roundtripDataSignature="AMtx7mizhmae0FnPfWw15TXkSdVXMF5s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28D464-2D13-4139-ACC8-4AAC7E165C2B}">
  <a:tblStyle styleId="{EC28D464-2D13-4139-ACC8-4AAC7E165C2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C6AFA8B-B8B5-4436-8890-0F5B4F54A98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 orient="horz"/>
        <p:guide pos="45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Black-boldItalic.fntdata"/><Relationship Id="rId43" Type="http://schemas.openxmlformats.org/officeDocument/2006/relationships/font" Target="fonts/RobotoBlack-bold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/Relationships>
</file>

<file path=ppt/charts/_rels/chart5.xml.rels><?xml version="1.0" encoding="UTF-8" standalone="yes"?>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1!Tabla dinámica2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indique por favor su género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'pregunta 1'!$B$2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7A2-416A-A3D6-905BC17832D4}"/>
              </c:ext>
            </c:extLst>
          </c:dPt>
          <c:dLbls>
            <c:dLbl>
              <c:idx val="1"/>
              <c:layout>
                <c:manualLayout>
                  <c:x val="-1.388888888888894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7A2-416A-A3D6-905BC17832D4}"/>
                </c:ext>
              </c:extLst>
            </c:dLbl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1'!$A$3:$A$6</c:f>
              <c:strCache>
                <c:ptCount val="3"/>
                <c:pt idx="0">
                  <c:v>Masculino</c:v>
                </c:pt>
                <c:pt idx="1">
                  <c:v>Femenino</c:v>
                </c:pt>
                <c:pt idx="2">
                  <c:v>Otro</c:v>
                </c:pt>
              </c:strCache>
            </c:strRef>
          </c:cat>
          <c:val>
            <c:numRef>
              <c:f>'pregunta 1'!$B$3:$B$6</c:f>
              <c:numCache>
                <c:formatCode>General</c:formatCode>
                <c:ptCount val="3"/>
                <c:pt idx="0">
                  <c:v>202</c:v>
                </c:pt>
                <c:pt idx="1">
                  <c:v>20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2-416A-A3D6-905BC1783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0482544"/>
        <c:axId val="500480144"/>
      </c:barChart>
      <c:catAx>
        <c:axId val="500482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0144"/>
        <c:crosses val="autoZero"/>
        <c:auto val="1"/>
        <c:lblAlgn val="ctr"/>
        <c:lblOffset val="100"/>
        <c:noMultiLvlLbl val="0"/>
      </c:catAx>
      <c:valAx>
        <c:axId val="50048014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2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2!Tabla dinámica3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Si es estudiante Indique por favor de que semestre es: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2'!$B$4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2'!$A$5:$A$10</c:f>
              <c:strCache>
                <c:ptCount val="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</c:strCache>
            </c:strRef>
          </c:cat>
          <c:val>
            <c:numRef>
              <c:f>'pregunta 2'!$B$5:$B$10</c:f>
              <c:numCache>
                <c:formatCode>General</c:formatCode>
                <c:ptCount val="5"/>
                <c:pt idx="0">
                  <c:v>17</c:v>
                </c:pt>
                <c:pt idx="1">
                  <c:v>16</c:v>
                </c:pt>
                <c:pt idx="2">
                  <c:v>16</c:v>
                </c:pt>
                <c:pt idx="3">
                  <c:v>21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C-4240-A1D4-66C5C57ADE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483504"/>
        <c:axId val="500483984"/>
      </c:barChart>
      <c:catAx>
        <c:axId val="50048350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Semestre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3984"/>
        <c:crosses val="autoZero"/>
        <c:auto val="1"/>
        <c:lblAlgn val="ctr"/>
        <c:lblOffset val="100"/>
        <c:noMultiLvlLbl val="0"/>
      </c:catAx>
      <c:valAx>
        <c:axId val="5004839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Estudiantes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35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5!Tabla dinámica6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Teniendo en cuenta la información anterior, le gustaría estudiar la Especialización </a:t>
            </a:r>
            <a:r>
              <a:rPr lang="en-US" noProof="0" dirty="0"/>
              <a:t>propuesta</a:t>
            </a:r>
            <a:r>
              <a:rPr lang="es-CO" noProof="0" dirty="0"/>
              <a:t>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5'!$B$4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5'!$A$5:$A$7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'pregunta 5'!$B$5:$B$7</c:f>
              <c:numCache>
                <c:formatCode>General</c:formatCode>
                <c:ptCount val="2"/>
                <c:pt idx="0">
                  <c:v>18</c:v>
                </c:pt>
                <c:pt idx="1">
                  <c:v>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7-49B2-946F-346454D742C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496464"/>
        <c:axId val="500510384"/>
      </c:barChart>
      <c:catAx>
        <c:axId val="5004964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10384"/>
        <c:crosses val="autoZero"/>
        <c:auto val="1"/>
        <c:lblAlgn val="ctr"/>
        <c:lblOffset val="100"/>
        <c:noMultiLvlLbl val="0"/>
      </c:catAx>
      <c:valAx>
        <c:axId val="5005103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646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7!Tabla dinámica1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le gustaría estudiar en modalidad presencial fines de semana(viernes noche y sábado) con estrategia pedagógica mediada por TICs?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7'!$B$2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63-42BC-AC10-BAC64E579EC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63-42BC-AC10-BAC64E579EC0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7'!$A$3:$A$5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'pregunta 7'!$B$3:$B$5</c:f>
              <c:numCache>
                <c:formatCode>General</c:formatCode>
                <c:ptCount val="2"/>
                <c:pt idx="0">
                  <c:v>73</c:v>
                </c:pt>
                <c:pt idx="1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63-42BC-AC10-BAC64E579EC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8!Tabla dinámica1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Desea que le llegue información del posgrado al correo electrónico que suministró?".</a:t>
            </a:r>
          </a:p>
        </c:rich>
      </c:tx>
      <c:layout>
        <c:manualLayout>
          <c:xMode val="edge"/>
          <c:yMode val="edge"/>
          <c:x val="0.13606933508311461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8'!$B$2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A52-477D-9D39-82A7D5ACB51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A52-477D-9D39-82A7D5ACB514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8'!$A$3:$A$5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'pregunta 8'!$B$3:$B$5</c:f>
              <c:numCache>
                <c:formatCode>General</c:formatCode>
                <c:ptCount val="2"/>
                <c:pt idx="0">
                  <c:v>205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52-477D-9D39-82A7D5ACB51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" name="Google Shape;33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7" name="Google Shape;3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7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chart" Target="../charts/chart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chart" Target="../charts/chart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hyperlink" Target="https://biblio.ucaldas.edu.c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12.jp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7"/>
          <p:cNvSpPr txBox="1"/>
          <p:nvPr/>
        </p:nvSpPr>
        <p:spPr>
          <a:xfrm>
            <a:off x="532725" y="912688"/>
            <a:ext cx="80787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 </a:t>
            </a:r>
            <a:r>
              <a:rPr b="1"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principal</a:t>
            </a: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del estudio fue indagar sobre el potencial interés que podría surgir entre estudiantes (particularmente de Ingeniería Mecatrónica) y egresados de la Universidad de Caldas para cursar este nuevo programa de posgrado.</a:t>
            </a:r>
            <a:endParaRPr i="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Cuantificar el nivel de interés en la especialización propuesta.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Caracterizar el perfil demográfico y académico/profesional de los encuestados.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Evaluar las preferencias de modalidad de estudio.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Medir la disposición a recibir información adicional sobre el programa.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Muestra y recolección de datos:</a:t>
            </a: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La encuesta fue distribuida a través de canales institucionales, incluyendo bases de datos de estudiantes de Ingeniería Mecatrónica y egresados de la Universidad de Caldas. Se obtuvo un total de </a:t>
            </a:r>
            <a:r>
              <a:rPr b="1"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223 respuestas válidas</a:t>
            </a: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para el análisis general. Un subconjunto de </a:t>
            </a:r>
            <a:r>
              <a:rPr b="1"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86 respuestas</a:t>
            </a: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correspondió a estudiantes activos de pregrado que indicaron su semestre y </a:t>
            </a:r>
            <a:r>
              <a:rPr b="1"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137 respuestas</a:t>
            </a: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egresados.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 de datos:</a:t>
            </a:r>
            <a:r>
              <a:rPr i="0" lang="e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Se realizó un análisis descriptivo de los datos recolectados, calculando frecuencias y porcentajes para cada pregunta. Los resultados se visualizaron mediante gráficos.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7"/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7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b="1" i="0" lang="es" sz="27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8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8"/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7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b="1" i="0" lang="es" sz="27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descr="Tipo de gráfico: Anillo. Masculino representa la mayoría de &quot;1. indique por favor su género&quot;.&#10;&#10;Descripción generada automáticamente" id="133" name="Google Shape;133;p88"/>
          <p:cNvGraphicFramePr/>
          <p:nvPr/>
        </p:nvGraphicFramePr>
        <p:xfrm>
          <a:off x="1555492" y="1200149"/>
          <a:ext cx="5607870" cy="3432586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134" name="Google Shape;134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9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9"/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7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b="1" i="0" lang="es" sz="27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descr="Tipo de gráfico: Barras agrupadas. Para &quot;2. Si es egresado NO responda esta pregunta.&#10;Si es estudiante Indique por favor de que semestre es:: 8&quot;, &quot;4. Por favor indicar el municipio y departamento en el cual reside.&quot;: Manizales caldas aparece más a menudo.&#10;&#10;Descripción generada automáticamente" id="141" name="Google Shape;141;p89"/>
          <p:cNvGraphicFramePr/>
          <p:nvPr/>
        </p:nvGraphicFramePr>
        <p:xfrm>
          <a:off x="1697207" y="1009734"/>
          <a:ext cx="5262018" cy="3801832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142" name="Google Shape;14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2"/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7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b="1" i="0" lang="es" sz="27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descr="Tipo de gráfico: Barras agrupadas. Para &quot;4. Por favor indicar el municipio y departamento en el cual reside.: Caldas&quot;, &quot;3.  Si es egresado,  Por favor indique su profesión:&quot;: Ingeniero Mecatrónico aparece más a menudo.&#10;&#10;Descripción generada automáticamente" id="149" name="Google Shape;149;p92"/>
          <p:cNvGraphicFramePr/>
          <p:nvPr/>
        </p:nvGraphicFramePr>
        <p:xfrm>
          <a:off x="1034415" y="1268641"/>
          <a:ext cx="7075170" cy="3044190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150" name="Google Shape;15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4"/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7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b="1" i="0" lang="es" sz="27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descr="Tipo de gráfico: Anillo. Si representa la mayoría de &quot;8.¿Desea que le llegue información del posgrado a el correo electrónico que suministro?&quot;.&#10;&#10;Descripción generada automáticamente" id="157" name="Google Shape;157;p94"/>
          <p:cNvGraphicFramePr/>
          <p:nvPr/>
        </p:nvGraphicFramePr>
        <p:xfrm>
          <a:off x="725447" y="910274"/>
          <a:ext cx="7969788" cy="4036259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158" name="Google Shape;158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5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5"/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7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b="1" i="0" lang="es" sz="27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descr="Tipo de gráfico: Anillo. Si representa la mayoría de &quot;8.¿Desea que le llegue información del posgrado a el correo electrónico que suministro?&quot;.&#10;&#10;Descripción generada automáticamente" id="165" name="Google Shape;165;p95"/>
          <p:cNvGraphicFramePr/>
          <p:nvPr/>
        </p:nvGraphicFramePr>
        <p:xfrm>
          <a:off x="966699" y="790935"/>
          <a:ext cx="7109376" cy="4156781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166" name="Google Shape;16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6"/>
          <p:cNvSpPr txBox="1"/>
          <p:nvPr/>
        </p:nvSpPr>
        <p:spPr>
          <a:xfrm>
            <a:off x="914287" y="1125260"/>
            <a:ext cx="7315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Alto nivel de interés:</a:t>
            </a: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Un 91.9% de interés directo es un indicador extremadamente fuerte de la demanda potencial y la pertinencia del programa.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Perfil idóneo:</a:t>
            </a: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El perfil de los encuestados, con una predominancia de estudiantes avanzados y egresados de Ingeniería Mecatrónica, y una fuerte concentración en Manizales y Caldas, se alinea perfectamente con el público objetivo primario de la especialización. Esto facilita la logística para la modalidad propuesta.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Preferencia de modalidad:</a:t>
            </a: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La modalidad "Presencial fines de semana (viernes noche virtual y sábado presencial) con mediación TIC" cuenta con un respaldo mayoritario (65.1%) entre los interesados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Comunicación efectiva:</a:t>
            </a: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La altísima disposición a recibir más información (91.9%) es una excelente señal. Proporciona una base de datos de contactos altamente receptiva para las futuras estrategias de promoción y mercadeo del programa.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96"/>
          <p:cNvSpPr txBox="1"/>
          <p:nvPr/>
        </p:nvSpPr>
        <p:spPr>
          <a:xfrm>
            <a:off x="288753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7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b="1" i="0" lang="es" sz="27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7"/>
          <p:cNvSpPr txBox="1"/>
          <p:nvPr/>
        </p:nvSpPr>
        <p:spPr>
          <a:xfrm>
            <a:off x="646162" y="841830"/>
            <a:ext cx="7315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0" lang="e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emanda creciente de competencias específicas (Evidencia: Portales de Empleo - Indeed, Elempleo):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i="0" lang="e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Ingeniería de automatización y control.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i="0" lang="e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Liderazgo en transformación digital industrial.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i="0" lang="e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Desarrollo e implementación de IoT Industrial.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i="0" lang="e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 de datos (Big Data) aplicado a la industria.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i="0" lang="e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Ciberseguridad en entornos OT (Tecnologías de Operación).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i="0" lang="e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proyectos tecnológicos (automatización, IA, datos).</a:t>
            </a:r>
            <a:endParaRPr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97"/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7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b="1" i="0" lang="es" sz="27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Tendencia del Mercado Laboral</a:t>
            </a:r>
            <a:endParaRPr b="0" i="0" sz="14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80" name="Google Shape;18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401" y="3178468"/>
            <a:ext cx="4823198" cy="189094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8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98"/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b="1" i="0" lang="es" sz="16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ASPECTOS CURRICULARES</a:t>
            </a:r>
            <a:endParaRPr b="0" i="0" sz="16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8" name="Google Shape;188;p98"/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  <a:endParaRPr/>
          </a:p>
        </p:txBody>
      </p:sp>
      <p:sp>
        <p:nvSpPr>
          <p:cNvPr id="189" name="Google Shape;189;p98"/>
          <p:cNvSpPr txBox="1"/>
          <p:nvPr/>
        </p:nvSpPr>
        <p:spPr>
          <a:xfrm>
            <a:off x="4518060" y="1145317"/>
            <a:ext cx="4295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programa está dirigido a profesionales con título de pregrado en áreas afines a la ingeniería y tecnología. Entre los campos más relevantes se incluyen: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Ingeniería Electrónica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Ingeniería Mecánica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Ingeniería Mecatrónica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Ingeniería de Sistemas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Ingeniería de Control o Automatización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Ingeniería Eléctrica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Otras disciplinas relacionadas con la manufactura, la automatización o la tecnología.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5 Automatización y robótica industrial - InnovaTech" id="191" name="Google Shape;191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390" y="960950"/>
            <a:ext cx="3554497" cy="3311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9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9"/>
          <p:cNvSpPr txBox="1"/>
          <p:nvPr/>
        </p:nvSpPr>
        <p:spPr>
          <a:xfrm>
            <a:off x="369797" y="416043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b="1" i="0" lang="es" sz="16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ASPECTOS CURRICULARES</a:t>
            </a:r>
            <a:endParaRPr b="0" i="0" sz="16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8" name="Google Shape;198;p99"/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PROFESIONAL</a:t>
            </a:r>
            <a:endParaRPr/>
          </a:p>
        </p:txBody>
      </p:sp>
      <p:sp>
        <p:nvSpPr>
          <p:cNvPr id="199" name="Google Shape;199;p99"/>
          <p:cNvSpPr txBox="1"/>
          <p:nvPr/>
        </p:nvSpPr>
        <p:spPr>
          <a:xfrm>
            <a:off x="4518060" y="1145317"/>
            <a:ext cx="4295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 Especialista en tecnologías avanzadas para la automatización industrial será un profesional altamente capacitado para liderar y gestionar procesos de transformación digital e implementación de tecnologías de vanguardia en entornos industriales. Aplicará de manera estratégica y técnica tecnologías emergentes como la automatización avanzada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y la</a:t>
            </a: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robótica.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Estará preparado para integrar soluciones innovadoras que optimicen la eficiencia, seguridad y sostenibilidad en la industria, adaptándose a las necesidades de personalización y colaboración entre humanos y máquinas propias de los paradigmas industriales avanzados.</a:t>
            </a:r>
            <a:endParaRPr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5 Automatización y robótica industrial - InnovaTech" id="201" name="Google Shape;201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390" y="960950"/>
            <a:ext cx="3554497" cy="3311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 txBox="1"/>
          <p:nvPr/>
        </p:nvSpPr>
        <p:spPr>
          <a:xfrm>
            <a:off x="1226249" y="522351"/>
            <a:ext cx="6691500" cy="1723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ESPECIALIZACIÓN EN TECNOLOGÍAS AVANZADAS PARA LA AUTOMATIZACIÓN INDUSTRIAL</a:t>
            </a:r>
            <a:endParaRPr b="0" i="0" sz="2500" u="none" cap="none" strike="noStrike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" name="Google Shape;53;p2"/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JUNIO, 2025</a:t>
            </a:r>
            <a:endParaRPr b="1" i="0" sz="1800" u="none" cap="none" strike="noStrike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4"/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8" name="Google Shape;208;p104"/>
          <p:cNvSpPr txBox="1"/>
          <p:nvPr/>
        </p:nvSpPr>
        <p:spPr>
          <a:xfrm>
            <a:off x="140400" y="1005050"/>
            <a:ext cx="8971500" cy="3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RA1. Aplica los principios fundamentales de la producción industrial avanzada y las tecnologías clave en el diseño o análisis de soluciones para entornos industriales específicos.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RA2. Aplica tecnologías como el internet de las cosas a nivel industrial, sistemas de aprendizaje automático y fabricación avanzada para optimizar la conectividad, mejorando la eficiencia y calidad en entornos productivos.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RA3. Implementa estrategias y medidas de seguridad industrial para proteger sistemas y datos en entornos industriales automatizados y conectados en tiempo real.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RA4. Utiliza herramientas de analítica de datos y sistemas de aprendizaje autónomo para la interpretación y la toma de decisiones en tiempo real, para la optimización industrial.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RA5.</a:t>
            </a:r>
            <a:r>
              <a:rPr lang="e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Gestiona proyectos de innovación tecnológica en la industria, integrando prácticas de  sostenibilidad y optimización industrial en la colaboración hombre máquina para entornos eficientes y sostenibles.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5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05"/>
          <p:cNvSpPr txBox="1"/>
          <p:nvPr/>
        </p:nvSpPr>
        <p:spPr>
          <a:xfrm>
            <a:off x="234756" y="287145"/>
            <a:ext cx="4263521" cy="5785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4. Organización de las actividades académicas de los programas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5" name="Google Shape;215;p105"/>
          <p:cNvGraphicFramePr/>
          <p:nvPr/>
        </p:nvGraphicFramePr>
        <p:xfrm>
          <a:off x="126736" y="1046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{EC28D464-2D13-4139-ACC8-4AAC7E165C2B}</a:tableStyleId>
              </a:tblPr>
              <a:tblGrid>
                <a:gridCol w="3000875"/>
                <a:gridCol w="1085850"/>
              </a:tblGrid>
              <a:tr h="1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PRIMER SEMESTRE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CRÉDITOS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Fundamentos de la Transformación Industrial y Tecnologías Emergentes		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9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Ciberseguridad en Entornos Industriales	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Robótica Colaborativa y Automatización Industrial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Sistemas de Control Conectados e IoT Industrial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6" name="Google Shape;216;p105"/>
          <p:cNvGraphicFramePr/>
          <p:nvPr/>
        </p:nvGraphicFramePr>
        <p:xfrm>
          <a:off x="82871" y="264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{EC28D464-2D13-4139-ACC8-4AAC7E165C2B}</a:tableStyleId>
              </a:tblPr>
              <a:tblGrid>
                <a:gridCol w="3476625"/>
                <a:gridCol w="847725"/>
              </a:tblGrid>
              <a:tr h="1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SEGUNDO SEMESTRE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CRÉDITOS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Innovación y Sostenibilidad en la Producción Industrial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Analítica de Datos y Machine Learning para la Optimización Industrial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Seminario de Proyecto Aplicado (Opción de Grado)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Prototipado y Fabricación avanzada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Materia Electiva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8100" marL="38100" anchor="ctr">
                    <a:lnL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7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17" name="Google Shape;217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8" name="Google Shape;218;p105"/>
          <p:cNvPicPr preferRelativeResize="0"/>
          <p:nvPr/>
        </p:nvPicPr>
        <p:blipFill rotWithShape="1">
          <a:blip r:embed="rId4">
            <a:alphaModFix/>
          </a:blip>
          <a:srcRect b="0" l="10875" r="0" t="0"/>
          <a:stretch/>
        </p:blipFill>
        <p:spPr>
          <a:xfrm>
            <a:off x="4338243" y="0"/>
            <a:ext cx="3661038" cy="5107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6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 txBox="1"/>
          <p:nvPr/>
        </p:nvSpPr>
        <p:spPr>
          <a:xfrm>
            <a:off x="234750" y="287150"/>
            <a:ext cx="71481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4. </a:t>
            </a:r>
            <a:r>
              <a:rPr b="1" i="0" lang="es" sz="1900" u="none" cap="none" strike="noStrike">
                <a:solidFill>
                  <a:srgbClr val="003B7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Organización de las actividades académicas de los programas</a:t>
            </a:r>
            <a:endParaRPr i="0" sz="1700" u="none" cap="none" strike="noStrike">
              <a:solidFill>
                <a:srgbClr val="000000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106"/>
          <p:cNvSpPr txBox="1"/>
          <p:nvPr/>
        </p:nvSpPr>
        <p:spPr>
          <a:xfrm>
            <a:off x="1382566" y="1413236"/>
            <a:ext cx="6378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AutoNum type="arabicPeriod"/>
            </a:pPr>
            <a:r>
              <a:rPr i="0" lang="e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 electiva (3 créditos)</a:t>
            </a:r>
            <a:br>
              <a:rPr i="0" lang="e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0" lang="e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estudiantes podrán elegir una de las siguientes materias electivas: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Transformación digital en la industria</a:t>
            </a:r>
            <a:br>
              <a:rPr i="0" lang="e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0" lang="e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Realidad aumentada y virtual en la industria</a:t>
            </a:r>
            <a:br>
              <a:rPr i="0" lang="e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0" lang="e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Mantenimiento predictivo y gestión de activos industriales.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7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7"/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Investigación </a:t>
            </a:r>
            <a:endParaRPr b="0" i="0" sz="2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7"/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b="1" i="0" lang="es" sz="2100" u="none" cap="none" strike="noStrike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b="1" i="0" sz="1500" u="none" cap="none" strike="noStrike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7"/>
          <p:cNvSpPr/>
          <p:nvPr/>
        </p:nvSpPr>
        <p:spPr>
          <a:xfrm>
            <a:off x="3100301" y="2038924"/>
            <a:ext cx="272295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GIRE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Grupo de investigación en Recursos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Energéticos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Universidad Nacional Cede Manizales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7"/>
          <p:cNvSpPr/>
          <p:nvPr/>
        </p:nvSpPr>
        <p:spPr>
          <a:xfrm>
            <a:off x="297228" y="2030026"/>
            <a:ext cx="2582630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7"/>
          <p:cNvSpPr/>
          <p:nvPr/>
        </p:nvSpPr>
        <p:spPr>
          <a:xfrm>
            <a:off x="6043700" y="2030026"/>
            <a:ext cx="2722956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Grupo de investigación en Robótica Aplicada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i="0" lang="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acultad de Ciencias Básica, Departamento de Física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500" u="none" cap="none" strike="noStrike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Universidad Tecnológica de Pereira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8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8"/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Investigación </a:t>
            </a:r>
            <a:endParaRPr b="0" i="0" sz="2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8"/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817" y="1912965"/>
            <a:ext cx="7017606" cy="73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3582" y="3123311"/>
            <a:ext cx="5942076" cy="83362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9"/>
          <p:cNvSpPr txBox="1"/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s" u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r>
              <a:rPr b="1" i="0" lang="es" sz="2800" u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. Relacionamiento con el sector externo </a:t>
            </a:r>
            <a:endParaRPr b="0" sz="28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53" name="Google Shape;253;p109"/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254" name="Google Shape;254;p109"/>
            <p:cNvSpPr/>
            <p:nvPr/>
          </p:nvSpPr>
          <p:spPr>
            <a:xfrm>
              <a:off x="2599568" y="242168"/>
              <a:ext cx="1839633" cy="183963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09"/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  <a:endParaRPr/>
            </a:p>
          </p:txBody>
        </p:sp>
        <p:sp>
          <p:nvSpPr>
            <p:cNvPr id="256" name="Google Shape;256;p109"/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09"/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  <a:endParaRPr/>
            </a:p>
          </p:txBody>
        </p:sp>
        <p:sp>
          <p:nvSpPr>
            <p:cNvPr id="258" name="Google Shape;258;p109"/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09"/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  <a:endParaRPr/>
            </a:p>
          </p:txBody>
        </p:sp>
        <p:sp>
          <p:nvSpPr>
            <p:cNvPr id="260" name="Google Shape;260;p109"/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09"/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  <a:endParaRPr/>
            </a:p>
          </p:txBody>
        </p:sp>
        <p:sp>
          <p:nvSpPr>
            <p:cNvPr id="262" name="Google Shape;262;p109"/>
            <p:cNvSpPr/>
            <p:nvPr/>
          </p:nvSpPr>
          <p:spPr>
            <a:xfrm>
              <a:off x="4164106" y="1741916"/>
              <a:ext cx="635162" cy="552314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09"/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109"/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09"/>
          <p:cNvSpPr txBox="1"/>
          <p:nvPr/>
        </p:nvSpPr>
        <p:spPr>
          <a:xfrm>
            <a:off x="220843" y="931539"/>
            <a:ext cx="2585100" cy="83095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109"/>
          <p:cNvSpPr txBox="1"/>
          <p:nvPr/>
        </p:nvSpPr>
        <p:spPr>
          <a:xfrm>
            <a:off x="250911" y="3565672"/>
            <a:ext cx="2396484" cy="138495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109"/>
          <p:cNvSpPr/>
          <p:nvPr/>
        </p:nvSpPr>
        <p:spPr>
          <a:xfrm>
            <a:off x="6525683" y="3565671"/>
            <a:ext cx="2396400" cy="123653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</p:txBody>
      </p:sp>
      <p:sp>
        <p:nvSpPr>
          <p:cNvPr id="268" name="Google Shape;268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10"/>
          <p:cNvGraphicFramePr/>
          <p:nvPr/>
        </p:nvGraphicFramePr>
        <p:xfrm>
          <a:off x="716145" y="1208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{7C6AFA8B-B8B5-4436-8890-0F5B4F54A98F}</a:tableStyleId>
              </a:tblPr>
              <a:tblGrid>
                <a:gridCol w="2952225"/>
                <a:gridCol w="1175350"/>
                <a:gridCol w="3584125"/>
              </a:tblGrid>
              <a:tr h="15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Profesor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Profesión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Posgrado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ASDRUBAL RAVE FERNANDEZ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Electrónico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Especialización en gerencia estratégica de proyectos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OSCAR DONALDO RODRIGUEZ BERMUDEZ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Electrónico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Especialización en Gerencia de proyectos de software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CESAR AUGUSTO ZAPATA ARIAS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Electricista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Especialización en administración de empresas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JOHN JAIRO PLATA ARRIETA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Electrónico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Especialista en gerencia de negocios internacionales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ANGELA VIVIANA ALZATE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Físico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Magíster en instrumentación física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HERNANDO QUINTERO SANCHEZ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Electrónico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PREGRADO EXPERTO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ROBERTO JULIO RUIZ AGUILAR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Electrónico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Maestría en instrumentación física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SEBASTIAN DURANGO IDARRAGA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Mecánico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Doctor en ingeniería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ISLÉN TRUJILLO ARISTIZÁBAL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De Sistemas.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Especialización en gestión de redes y datos.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LEONARDO ANTONIO SARRAZOLA B.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Mecatrónico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Maestría en ingeniería- Automatización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VICTOR ALFONSO JARAMILLO PINEDA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Mecatrónico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Maestría en ingeniería- Automatización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SANTIAGO EMILIO CALVO BETANCUR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Físico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Magister en ciencias - física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ALBERTO SEPULVEDA GIRALDO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Electricista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Maestría en ingeniería eléctrica y Doctorado en Ingeniería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JHONATAN PINEDA ZULUAGA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Mecatrónico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Maestría en ingeniería- Automatización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LISANDRO EVARISTO CASTIBLANCO GUIO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Mecánico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Especialización en instrumentación industrial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DANIEL VICK GUTIERREZ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Mecatrónico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Maestría Energías renovables, Maestría en industria 4.0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NICOLAS ANTONIO SALAZAR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Físico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Maestría ciencias-física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SERGIO PINILLA VALENCIA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Mecatrónico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Maestría en ingeniería mecánica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Alejandro Loaiza Arévalo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Mecatrónico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Master con doble titulación internacional en Ciberseguridad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  <a:tr h="15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JULIÁN GUILLERMO BRAVO DUSSAN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Ing. Mecatrónico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Maestría en innovación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000" marB="0" marR="1000" marL="1000" anchor="ctr"/>
                </a:tc>
              </a:tr>
            </a:tbl>
          </a:graphicData>
        </a:graphic>
      </p:graphicFrame>
      <p:sp>
        <p:nvSpPr>
          <p:cNvPr id="274" name="Google Shape;274;p110"/>
          <p:cNvSpPr txBox="1"/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7. Profesores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1"/>
          <p:cNvSpPr txBox="1"/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7. Profesores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254" y="1438274"/>
            <a:ext cx="8827746" cy="235118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2"/>
          <p:cNvSpPr txBox="1"/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7. Profesores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550" y="1544587"/>
            <a:ext cx="8934450" cy="210366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3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s" sz="28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8. Medios educativos</a:t>
            </a:r>
            <a:endParaRPr b="0" i="0" sz="14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5" name="Google Shape;295;p113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113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i="0" lang="e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 </a:t>
            </a:r>
            <a:r>
              <a:rPr b="0" i="0" lang="e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0" lang="es" sz="1800" u="sng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https://biblio.ucaldas.edu.co/</a:t>
            </a:r>
            <a:r>
              <a:rPr b="0" i="0" lang="e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b="0" i="0" lang="e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3"/>
          <p:cNvSpPr txBox="1"/>
          <p:nvPr/>
        </p:nvSpPr>
        <p:spPr>
          <a:xfrm>
            <a:off x="4809067" y="1291819"/>
            <a:ext cx="46059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i="0" lang="es" sz="1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i="0" lang="es" sz="1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i="0" lang="es" sz="1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i="0" lang="es" sz="1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i="0" lang="es" sz="1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i="0" lang="es" sz="1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i="0" lang="es" sz="1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0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0"/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Denominación</a:t>
            </a:r>
            <a:endParaRPr b="0" i="0" sz="1800" u="none" cap="none" strike="noStrike">
              <a:solidFill>
                <a:srgbClr val="F7964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Justificación</a:t>
            </a:r>
            <a:endParaRPr b="0" i="0" sz="1800" u="none" cap="none" strike="noStrike">
              <a:solidFill>
                <a:srgbClr val="F7964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Aspectos curriculares</a:t>
            </a:r>
            <a:endParaRPr b="0" i="0" sz="1800" u="none" cap="none" strike="noStrike">
              <a:solidFill>
                <a:srgbClr val="F7964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Organización de las actividades académicas</a:t>
            </a:r>
            <a:endParaRPr b="0" i="0" sz="1800" u="none" cap="none" strike="noStrike">
              <a:solidFill>
                <a:srgbClr val="F7964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endParaRPr b="0" i="0" sz="1800" u="none" cap="none" strike="noStrike">
              <a:solidFill>
                <a:srgbClr val="F7964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Relación con el sector externo</a:t>
            </a:r>
            <a:endParaRPr b="0" i="0" sz="1800" u="none" cap="none" strike="noStrike">
              <a:solidFill>
                <a:srgbClr val="F7964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Profesores</a:t>
            </a:r>
            <a:endParaRPr b="0" i="0" sz="1800" u="none" cap="none" strike="noStrike">
              <a:solidFill>
                <a:srgbClr val="F7964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Medios educativos</a:t>
            </a:r>
            <a:endParaRPr b="0" i="0" sz="1800" u="none" cap="none" strike="noStrike">
              <a:solidFill>
                <a:srgbClr val="F7964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Recursos físicos e infraestructura</a:t>
            </a:r>
            <a:endParaRPr b="0" i="0" sz="1800" u="none" cap="none" strike="noStrike">
              <a:solidFill>
                <a:srgbClr val="F7964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2" name="Google Shape;62;p80"/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CONDICIONES DE CALIDAD</a:t>
            </a:r>
            <a:endParaRPr b="0" i="0" sz="24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endParaRPr b="0" i="0" sz="14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3" name="Google Shape;6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4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b="1" i="0" lang="es" sz="2000" u="none" cap="none" strike="noStrik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b="0" i="0" sz="2000" u="none" cap="none" strike="noStrik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14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  <a:endParaRPr/>
          </a:p>
        </p:txBody>
      </p:sp>
      <p:sp>
        <p:nvSpPr>
          <p:cNvPr id="305" name="Google Shape;305;p114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b="1" i="0" lang="es" sz="2000" u="none" cap="none" strike="noStrik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  <a:endParaRPr/>
          </a:p>
        </p:txBody>
      </p:sp>
      <p:sp>
        <p:nvSpPr>
          <p:cNvPr id="306" name="Google Shape;306;p114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s" sz="28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8. Medios educativos</a:t>
            </a:r>
            <a:endParaRPr b="0" i="0" sz="14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07" name="Google Shape;307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7302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bliotecasUcaldas" id="308" name="Google Shape;308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7303" y="3396984"/>
            <a:ext cx="345757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5"/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s" sz="28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9. INFRAESTRUCTURA FÍSICA Y TECNOLÓGICA</a:t>
            </a:r>
            <a:endParaRPr b="0" i="0" sz="14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15" name="Google Shape;315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1" y="1266743"/>
            <a:ext cx="5268700" cy="306878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6"/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s" sz="28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9. INFRAESTRUCTURA FÍSICA Y TECNOLÓGICA</a:t>
            </a:r>
            <a:endParaRPr b="0" i="0" sz="14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22" name="Google Shape;322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437" y="1214232"/>
            <a:ext cx="1962592" cy="319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8028" y="1214232"/>
            <a:ext cx="4894063" cy="319342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7"/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s" sz="28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9. INFRAESTRUCTURA FÍSICA Y TECNOLÓGICA</a:t>
            </a:r>
            <a:endParaRPr b="0" i="0" sz="14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30" name="Google Shape;330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3061" y="1243760"/>
            <a:ext cx="5942076" cy="291084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8"/>
          <p:cNvSpPr txBox="1"/>
          <p:nvPr/>
        </p:nvSpPr>
        <p:spPr>
          <a:xfrm>
            <a:off x="59202" y="165959"/>
            <a:ext cx="8012270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s" sz="28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9. INFRAESTRUCTURA FÍSICA Y TECNOLÓGICA</a:t>
            </a:r>
            <a:endParaRPr b="0" i="0" sz="14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aphicFrame>
        <p:nvGraphicFramePr>
          <p:cNvPr id="337" name="Google Shape;337;p118"/>
          <p:cNvGraphicFramePr/>
          <p:nvPr/>
        </p:nvGraphicFramePr>
        <p:xfrm>
          <a:off x="1392490" y="13696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{EC28D464-2D13-4139-ACC8-4AAC7E165C2B}</a:tableStyleId>
              </a:tblPr>
              <a:tblGrid>
                <a:gridCol w="624850"/>
                <a:gridCol w="1224275"/>
                <a:gridCol w="174370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salón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salón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8" name="Google Shape;338;p118"/>
          <p:cNvGraphicFramePr/>
          <p:nvPr/>
        </p:nvGraphicFramePr>
        <p:xfrm>
          <a:off x="5285725" y="190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{EC28D464-2D13-4139-ACC8-4AAC7E165C2B}</a:tableStyleId>
              </a:tblPr>
              <a:tblGrid>
                <a:gridCol w="666750"/>
                <a:gridCol w="1209675"/>
                <a:gridCol w="40957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9" name="Google Shape;339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9"/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s" sz="2800" u="none" cap="none" strike="noStrike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9. INFRAESTRUCTURA FÍSICA Y TECNOLÓGICA</a:t>
            </a:r>
            <a:endParaRPr b="0" i="0" sz="14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aphicFrame>
        <p:nvGraphicFramePr>
          <p:cNvPr id="345" name="Google Shape;345;p119"/>
          <p:cNvGraphicFramePr/>
          <p:nvPr/>
        </p:nvGraphicFramePr>
        <p:xfrm>
          <a:off x="1720900" y="20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{EC28D464-2D13-4139-ACC8-4AAC7E165C2B}</a:tableStyleId>
              </a:tblPr>
              <a:tblGrid>
                <a:gridCol w="563250"/>
                <a:gridCol w="3328675"/>
                <a:gridCol w="589275"/>
                <a:gridCol w="725800"/>
              </a:tblGrid>
              <a:tr h="317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6" name="Google Shape;346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64"/>
          <p:cNvPicPr preferRelativeResize="0"/>
          <p:nvPr/>
        </p:nvPicPr>
        <p:blipFill rotWithShape="1">
          <a:blip r:embed="rId4">
            <a:alphaModFix/>
          </a:blip>
          <a:srcRect b="51797" l="0" r="0" t="15371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" sz="5400" u="none" cap="none" strike="noStrik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b="0" i="0" sz="1400" u="none" cap="none" strike="noStrike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5" name="Google Shape;355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1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1"/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" name="Google Shape;70;p81"/>
          <p:cNvGraphicFramePr/>
          <p:nvPr/>
        </p:nvGraphicFramePr>
        <p:xfrm>
          <a:off x="299494" y="6681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{EC28D464-2D13-4139-ACC8-4AAC7E165C2B}</a:tableStyleId>
              </a:tblPr>
              <a:tblGrid>
                <a:gridCol w="1557075"/>
                <a:gridCol w="2906775"/>
              </a:tblGrid>
              <a:tr h="19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Institución: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Universidad de Caldas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Institución acreditada: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Resolución de acreditación:  17202 Fecha: 24-Oct-2018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programa: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ESPECIALIZACIÓN EN TECNOLOGÍAS AVANZADAS PARA LA AUTOMATIZACIÓN INDUSTRIAL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Título a otorgar: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ESPECIALISTA EN TECNOLOGÍAS AVANZADAS PARA LA AUTOMATIZACIÓN INDUSTRIAL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Ubicación: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Manizales, Caldas, Colombia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Nivel del programa: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Especialización universitaria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Modalidades: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Presencial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Metodología: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Presencial mediada por TIC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" name="Google Shape;71;p81"/>
          <p:cNvGraphicFramePr/>
          <p:nvPr/>
        </p:nvGraphicFramePr>
        <p:xfrm>
          <a:off x="4888975" y="26950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{EC28D464-2D13-4139-ACC8-4AAC7E165C2B}</a:tableStyleId>
              </a:tblPr>
              <a:tblGrid>
                <a:gridCol w="1984950"/>
                <a:gridCol w="1943800"/>
              </a:tblGrid>
              <a:tr h="31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Duración estimada del programa (semestres):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Número de créditos académicos: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Número de estudiantes en el primer semestre: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 (</a:t>
                      </a:r>
                      <a:r>
                        <a:rPr lang="es" sz="1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punto de equilibrio)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Periodicidad de la admisión: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Anual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Jornada de trabajo: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Concentrada fines de semana (viernes y sábado)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Dedicación al programa: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semestres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Valor de la matricula: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 smmlv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Facultad a la que está adscrito: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625" marL="636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Facultad de Ciencias Exactas y Naturales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" name="Google Shape;7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2"/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2"/>
          <p:cNvSpPr txBox="1"/>
          <p:nvPr/>
        </p:nvSpPr>
        <p:spPr>
          <a:xfrm>
            <a:off x="454150" y="847800"/>
            <a:ext cx="6130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i="0" lang="e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Paradigmas de la industria moderna</a:t>
            </a:r>
            <a:endParaRPr b="1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82"/>
          <p:cNvSpPr txBox="1"/>
          <p:nvPr/>
        </p:nvSpPr>
        <p:spPr>
          <a:xfrm>
            <a:off x="236475" y="2210625"/>
            <a:ext cx="3273600" cy="25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9267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6"/>
              <a:buFont typeface="Times New Roman"/>
              <a:buChar char="•"/>
            </a:pP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producción industrial avanzada es una visión que centra el valor social y el bienestar del trabajador en el centro del proceso de producción.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267" lvl="0" marL="0" marR="0" rtl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946"/>
              <a:buFont typeface="Times New Roman"/>
              <a:buChar char="•"/>
            </a:pP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producción industrial moderna se basa en la automatización, la robotización, el análisis de big data, los sistemas con capacidades de aprendizaje, la virtualización, y el Internet de las cosas.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or qué la industria 5.0? ¿Qué opinan los profesionales?" id="81" name="Google Shape;8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0156" y="2259757"/>
            <a:ext cx="5177790" cy="212289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3"/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3"/>
          <p:cNvSpPr txBox="1"/>
          <p:nvPr/>
        </p:nvSpPr>
        <p:spPr>
          <a:xfrm>
            <a:off x="430532" y="779768"/>
            <a:ext cx="8065627" cy="9760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i="0" lang="e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Transformación industrial con tecnologías avanzadas: necesidad y oportunidad</a:t>
            </a:r>
            <a:endParaRPr b="1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83"/>
          <p:cNvSpPr txBox="1"/>
          <p:nvPr/>
        </p:nvSpPr>
        <p:spPr>
          <a:xfrm>
            <a:off x="243876" y="1784925"/>
            <a:ext cx="49929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1" marL="742950" marR="0" rtl="0" algn="just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•"/>
            </a:pPr>
            <a:r>
              <a:rPr i="0" lang="e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Transformación industrial global hacia modelos de producción avanzados: Colaboración Humano-Máquina, Sostenibilidad, Personalización.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1" marL="742950" marR="0" rtl="0" algn="just">
              <a:lnSpc>
                <a:spcPct val="75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742950" marR="0" rtl="0" algn="just">
              <a:lnSpc>
                <a:spcPct val="75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•"/>
            </a:pPr>
            <a:r>
              <a:rPr i="0" lang="e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Demanda creciente de profesionales con competencias avanzadas en automatización, sistemas de aprendizaje a partir de datos, y seguridad industrial.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1" marL="742950" marR="0" rtl="0" algn="just">
              <a:lnSpc>
                <a:spcPct val="75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742950" marR="0" rtl="0" algn="just">
              <a:lnSpc>
                <a:spcPct val="75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•"/>
            </a:pPr>
            <a:r>
              <a:rPr i="0" lang="e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Brecha de talento identificada a nivel nacional (Estudios MinTrabajo) en áreas tecnológicas clave.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1" marL="742950" marR="0" rtl="0" algn="just">
              <a:lnSpc>
                <a:spcPct val="75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742950" marR="0" rtl="0" algn="just">
              <a:lnSpc>
                <a:spcPct val="75000"/>
              </a:lnSpc>
              <a:spcBef>
                <a:spcPts val="225"/>
              </a:spcBef>
              <a:spcAft>
                <a:spcPts val="225"/>
              </a:spcAft>
              <a:buClr>
                <a:srgbClr val="000000"/>
              </a:buClr>
              <a:buSzPts val="1300"/>
              <a:buFont typeface="Times New Roman"/>
              <a:buChar char="•"/>
            </a:pPr>
            <a:r>
              <a:rPr i="0" lang="e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Oportunidad estratégica para la U. de Caldas de liderar en formación de vanguardia en tecnologías para la industria.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El papel de la transformación digital en la industria 4.0 | Másters,  Postgrados, Bootcamps y Cursos| Formación Cámarabilbao" id="90" name="Google Shape;9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5725" y="2024501"/>
            <a:ext cx="3701341" cy="201891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4"/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4"/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i="0" lang="e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Pertinencia para Colombia</a:t>
            </a:r>
            <a:endParaRPr b="1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84"/>
          <p:cNvSpPr txBox="1"/>
          <p:nvPr/>
        </p:nvSpPr>
        <p:spPr>
          <a:xfrm>
            <a:off x="0" y="2038483"/>
            <a:ext cx="7624806" cy="3098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1" marL="74295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•"/>
            </a:pPr>
            <a:r>
              <a:rPr i="0" lang="e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Alineación con plan nacional de desarrollo 2022-2026 (Transformación productiva, reindustrialización).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75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742950" marR="0" rtl="0" algn="l">
              <a:lnSpc>
                <a:spcPct val="75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•"/>
            </a:pPr>
            <a:r>
              <a:rPr i="0" lang="e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Respuesta a prioridades MinTIC (Transformación Digital).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75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742950" marR="0" rtl="0" algn="l">
              <a:lnSpc>
                <a:spcPct val="75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•"/>
            </a:pPr>
            <a:r>
              <a:rPr i="0" lang="e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Necesidad de desarrollar y adoptar tecnología localmente (no solo consumirla).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75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742950" marR="0" rtl="0" algn="l">
              <a:lnSpc>
                <a:spcPct val="75000"/>
              </a:lnSpc>
              <a:spcBef>
                <a:spcPts val="225"/>
              </a:spcBef>
              <a:spcAft>
                <a:spcPts val="225"/>
              </a:spcAft>
              <a:buClr>
                <a:srgbClr val="000000"/>
              </a:buClr>
              <a:buSzPts val="1900"/>
              <a:buFont typeface="Times New Roman"/>
              <a:buChar char="•"/>
            </a:pPr>
            <a:r>
              <a:rPr i="0" lang="e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Contribución a cerrar brechas de capital humano en áreas de tecnologías para la industria avanzada.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OCESO DE TRANSFORMACION DIGITAL EN COLOM...- Mind Map" id="100" name="Google Shape;10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4806" y="2038483"/>
            <a:ext cx="1461754" cy="1461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5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5"/>
          <p:cNvSpPr txBox="1"/>
          <p:nvPr/>
        </p:nvSpPr>
        <p:spPr>
          <a:xfrm>
            <a:off x="452283" y="350544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5"/>
          <p:cNvSpPr txBox="1"/>
          <p:nvPr/>
        </p:nvSpPr>
        <p:spPr>
          <a:xfrm>
            <a:off x="3540390" y="241579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/>
          </a:p>
        </p:txBody>
      </p:sp>
      <p:sp>
        <p:nvSpPr>
          <p:cNvPr id="109" name="Google Shape;10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0" name="Google Shape;110;p85"/>
          <p:cNvSpPr txBox="1"/>
          <p:nvPr/>
        </p:nvSpPr>
        <p:spPr>
          <a:xfrm>
            <a:off x="5978307" y="302062"/>
            <a:ext cx="193508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Ventaja U. Caldas Vs U. nacional:</a:t>
            </a:r>
            <a:r>
              <a:rPr b="0" i="0" lang="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Significativamente más accesible con 5 SMMLV (~14% menor).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1" name="Google Shape;111;p85"/>
          <p:cNvGraphicFramePr/>
          <p:nvPr/>
        </p:nvGraphicFramePr>
        <p:xfrm>
          <a:off x="311150" y="1471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{7C6AFA8B-B8B5-4436-8890-0F5B4F54A98F}</a:tableStyleId>
              </a:tblPr>
              <a:tblGrid>
                <a:gridCol w="2421300"/>
                <a:gridCol w="487400"/>
                <a:gridCol w="1918175"/>
                <a:gridCol w="581750"/>
                <a:gridCol w="408800"/>
                <a:gridCol w="440225"/>
                <a:gridCol w="558150"/>
                <a:gridCol w="613400"/>
                <a:gridCol w="668075"/>
                <a:gridCol w="424425"/>
              </a:tblGrid>
              <a:tr h="25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NOMBRE</a:t>
                      </a:r>
                      <a:r>
                        <a:rPr lang="es" sz="900"/>
                        <a:t> </a:t>
                      </a:r>
                      <a:r>
                        <a:rPr lang="es" sz="900"/>
                        <a:t>INSTITUCIÓN</a:t>
                      </a:r>
                      <a:endParaRPr b="1" i="0" sz="9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350" marB="0" marR="2350" marL="2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SECTOR</a:t>
                      </a:r>
                      <a:endParaRPr b="1" i="0" sz="9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350" marB="0" marR="2350" marL="2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NOMBRE</a:t>
                      </a:r>
                      <a:r>
                        <a:rPr lang="es" sz="900"/>
                        <a:t> </a:t>
                      </a:r>
                      <a:r>
                        <a:rPr lang="es" sz="900" u="none" cap="none" strike="noStrike"/>
                        <a:t>DEL</a:t>
                      </a:r>
                      <a:r>
                        <a:rPr lang="es" sz="900"/>
                        <a:t> </a:t>
                      </a:r>
                      <a:r>
                        <a:rPr lang="es" sz="900" u="none" cap="none" strike="noStrike"/>
                        <a:t>PROGRAMA</a:t>
                      </a:r>
                      <a:endParaRPr b="1" i="0" sz="9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350" marB="0" marR="2350" marL="2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MODALIDAD</a:t>
                      </a:r>
                      <a:endParaRPr b="1" i="0" sz="9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350" marB="0" marR="2350" marL="2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/>
                        <a:t>CRÉDITOS</a:t>
                      </a:r>
                      <a:endParaRPr b="1" i="0" sz="9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350" marB="0" marR="2350" marL="2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PERIODOS</a:t>
                      </a:r>
                      <a:endParaRPr b="1" i="0" sz="9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350" marB="0" marR="2350" marL="2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PERIODICIDAD</a:t>
                      </a:r>
                      <a:endParaRPr b="1" i="0" sz="9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350" marB="0" marR="2350" marL="2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MUNICIPIO</a:t>
                      </a:r>
                      <a:endParaRPr b="1" i="0" sz="9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350" marB="0" marR="2350" marL="2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 COSTO </a:t>
                      </a:r>
                      <a:endParaRPr b="1" i="0" sz="9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350" marB="0" marR="2350" marL="2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SMMLV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ctr"/>
                </a:tc>
              </a:tr>
              <a:tr h="11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UNIVERSIDAD NACIONAL DE COLOMBIA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Oficial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ESPECIALIZACION EN AUTOMATIZACION INDUSTRIAL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Presencial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26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Semestral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Manizales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 $ 8.233.270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5,8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</a:tr>
              <a:tr h="11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UNIVERSIDAD PEDAGOGICA Y TECNOLOGICA DE COLOMBIA - UPTC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Oficial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ESPECIALIZACION EN AUTOMATIZACION INDUSTRIAL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Presencial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24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Semestral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Sogamoso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 $ 8.221.980 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5,8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</a:tr>
              <a:tr h="20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UNIVERSIDAD DEL VALLE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Oficial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ESPECIALIZACION EN AUTOMATIZACION INDUSTRIAL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Presencial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25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1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Anual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Santiago de Cali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 $ 8.706.200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6,1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</a:tr>
              <a:tr h="11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UNIVERSIDAD FRANCISCO DE PAULA SANTANDER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Oficial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ESPECIALIZACIÓN EN AUTOMATIZACIÓN INDUSTRIAL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Presencial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30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Semestral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Ocaña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 $ 5.200.000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3,7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</a:tr>
              <a:tr h="11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UNIVERSIDAD SANTO </a:t>
                      </a:r>
                      <a:r>
                        <a:rPr lang="es" sz="900"/>
                        <a:t>TOMÁS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Privado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ESPECIALIZACIÓN EN AUTOMATIZACIÓN INDUSTRIAL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Presencial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25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Semestral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Bucaramanga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 $ 6.835.500 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4,8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</a:tr>
              <a:tr h="11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/>
                        <a:t>FUNDACIÓN</a:t>
                      </a:r>
                      <a:r>
                        <a:rPr lang="es" sz="900" u="none" cap="none" strike="noStrike"/>
                        <a:t> UNIVERSITARIA INTERNACIONAL DE LA RIOJA - UNIR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Privado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ESPECIALIZACIÓN EN INDUSTRIA 4.0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Virtual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24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Semestral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Bogotá, D.C.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 $ 6.951.750 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4,9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</a:tr>
              <a:tr h="2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UNIVERSIDAD MANUELA BELTRAN-UMB-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Privado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ESPECIALIZACIÓN TECNOLÓGICA EN AUTOMATIZACIÓN INDUSTRIAL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Virtual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32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3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Periodos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Bogotá, D.C.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 $ 4.747.989 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3,3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</a:tr>
              <a:tr h="20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UNIVERSIDAD DE SAN BUENAVENTURA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Privado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ESPECIALIZACIÓN EN AUTOMATIZACIÓN DE PROCESOS INDUSTRIALES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Presencial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26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Semestral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Bogotá, D.C.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 $ 8.715.000 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6,1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</a:tr>
              <a:tr h="20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UNIVERSIDAD DE LOS ANDES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Privado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ESPECIALIZACION EN AUTOMATIZACION DE PROCESOS INDUSTRIALES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Presencial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22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3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Semestral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/>
                        <a:t>Bogotá, D.C.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50" marB="0" marR="2350" marL="235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6"/>
          <p:cNvSpPr txBox="1"/>
          <p:nvPr/>
        </p:nvSpPr>
        <p:spPr>
          <a:xfrm>
            <a:off x="454151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6"/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i="0" lang="e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Oportunidad en el panorama educativo</a:t>
            </a:r>
            <a:endParaRPr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86"/>
          <p:cNvSpPr txBox="1"/>
          <p:nvPr/>
        </p:nvSpPr>
        <p:spPr>
          <a:xfrm>
            <a:off x="413001" y="1564778"/>
            <a:ext cx="76248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NO existen (o son muy escasas) Especializaciones con un enfoque integral en tecnologías avanzadas para la automatización y producción industrial</a:t>
            </a:r>
            <a:r>
              <a:rPr lang="e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Oferta limitada en programas que abordan la evolución hacia sistemas más colaborativos y sostenibles.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lnSpc>
                <a:spcPct val="125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lnSpc>
                <a:spcPct val="125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Ventaja Competitiva U. Caldas: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25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Enfoque integrador y de vanguardia: Abarca un espectro amplio de tecnologías avanzadas y su aplicación estratégica, considerando la colaboración humano-tecnología, la sostenibilidad y la resiliencia.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25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Modalidad flexible y adaptada a prácticas.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2500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i="0" lang="e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Costo competitivo.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Pedro Fernández E.</dc:creator>
</cp:coreProperties>
</file>